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6" r:id="rId4"/>
    <p:sldId id="285" r:id="rId5"/>
    <p:sldId id="284" r:id="rId6"/>
    <p:sldId id="283" r:id="rId7"/>
    <p:sldId id="273" r:id="rId8"/>
    <p:sldId id="282" r:id="rId9"/>
    <p:sldId id="260" r:id="rId10"/>
    <p:sldId id="272" r:id="rId11"/>
    <p:sldId id="271" r:id="rId12"/>
    <p:sldId id="268" r:id="rId13"/>
    <p:sldId id="256" r:id="rId14"/>
    <p:sldId id="267" r:id="rId15"/>
    <p:sldId id="259" r:id="rId16"/>
    <p:sldId id="261" r:id="rId17"/>
    <p:sldId id="262" r:id="rId18"/>
    <p:sldId id="299" r:id="rId19"/>
    <p:sldId id="301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266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308686-3D3A-4E55-AB1C-F92AA5F6CBFF}" type="doc">
      <dgm:prSet loTypeId="urn:microsoft.com/office/officeart/2018/2/layout/IconCircleList" loCatId="icon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72E736BB-DA99-481E-BCDC-FBAACD1975E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u="none" dirty="0"/>
            <a:t>ARE ACTION MOVIES A GOOD INVESTMENT?</a:t>
          </a:r>
        </a:p>
      </dgm:t>
    </dgm:pt>
    <dgm:pt modelId="{B707FBAF-6EEE-46C1-8FBE-F4A17100F1BB}" type="parTrans" cxnId="{E47DEA6B-BC18-4AD3-B2AE-E2A30EDBB65A}">
      <dgm:prSet/>
      <dgm:spPr/>
      <dgm:t>
        <a:bodyPr/>
        <a:lstStyle/>
        <a:p>
          <a:endParaRPr lang="en-US"/>
        </a:p>
      </dgm:t>
    </dgm:pt>
    <dgm:pt modelId="{F42D1A7B-0D2F-4BBC-B785-190F56DB134C}" type="sibTrans" cxnId="{E47DEA6B-BC18-4AD3-B2AE-E2A30EDBB65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C154165-6FC1-4831-A674-D25AAE2C82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none" dirty="0"/>
            <a:t>IF ACTION MOVIES ARE A GOOD INVESTMENT WHAT TYPE IS THE MOST PROFITABLE?</a:t>
          </a:r>
        </a:p>
      </dgm:t>
    </dgm:pt>
    <dgm:pt modelId="{FE1DFCCD-5B2F-4DDE-9772-C495C2AF4F02}" type="parTrans" cxnId="{3CCA8C2A-706B-4A7A-91F4-7B28E9BAA834}">
      <dgm:prSet/>
      <dgm:spPr/>
      <dgm:t>
        <a:bodyPr/>
        <a:lstStyle/>
        <a:p>
          <a:endParaRPr lang="en-US"/>
        </a:p>
      </dgm:t>
    </dgm:pt>
    <dgm:pt modelId="{B98CA1DA-9AF7-469C-8FDC-E5E62EEABFB5}" type="sibTrans" cxnId="{3CCA8C2A-706B-4A7A-91F4-7B28E9BAA834}">
      <dgm:prSet/>
      <dgm:spPr/>
      <dgm:t>
        <a:bodyPr/>
        <a:lstStyle/>
        <a:p>
          <a:endParaRPr lang="en-US"/>
        </a:p>
      </dgm:t>
    </dgm:pt>
    <dgm:pt modelId="{71A9AD1F-9663-4AE7-B34D-A094F7981E46}" type="pres">
      <dgm:prSet presAssocID="{F6308686-3D3A-4E55-AB1C-F92AA5F6CBFF}" presName="root" presStyleCnt="0">
        <dgm:presLayoutVars>
          <dgm:dir/>
          <dgm:resizeHandles val="exact"/>
        </dgm:presLayoutVars>
      </dgm:prSet>
      <dgm:spPr/>
    </dgm:pt>
    <dgm:pt modelId="{E24A659F-6E89-4199-8227-3DDE6BFD589D}" type="pres">
      <dgm:prSet presAssocID="{F6308686-3D3A-4E55-AB1C-F92AA5F6CBFF}" presName="container" presStyleCnt="0">
        <dgm:presLayoutVars>
          <dgm:dir/>
          <dgm:resizeHandles val="exact"/>
        </dgm:presLayoutVars>
      </dgm:prSet>
      <dgm:spPr/>
    </dgm:pt>
    <dgm:pt modelId="{8AA660BA-0881-4F3C-8B13-439E158B0343}" type="pres">
      <dgm:prSet presAssocID="{72E736BB-DA99-481E-BCDC-FBAACD1975E5}" presName="compNode" presStyleCnt="0"/>
      <dgm:spPr/>
    </dgm:pt>
    <dgm:pt modelId="{DA1C80C9-6D09-4EB7-8D3F-0EF77AFE5587}" type="pres">
      <dgm:prSet presAssocID="{72E736BB-DA99-481E-BCDC-FBAACD1975E5}" presName="iconBgRect" presStyleLbl="bgShp" presStyleIdx="0" presStyleCnt="2" custLinFactY="-37045" custLinFactNeighborX="41240" custLinFactNeighborY="-100000"/>
      <dgm:spPr/>
    </dgm:pt>
    <dgm:pt modelId="{EA5B39BE-1299-4B34-8378-171DC0127518}" type="pres">
      <dgm:prSet presAssocID="{72E736BB-DA99-481E-BCDC-FBAACD1975E5}" presName="iconRect" presStyleLbl="node1" presStyleIdx="0" presStyleCnt="2" custLinFactY="-100000" custLinFactNeighborX="71104" custLinFactNeighborY="-13957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35FD88D6-D5A5-411B-836B-969CBF2EDCEC}" type="pres">
      <dgm:prSet presAssocID="{72E736BB-DA99-481E-BCDC-FBAACD1975E5}" presName="spaceRect" presStyleCnt="0"/>
      <dgm:spPr/>
    </dgm:pt>
    <dgm:pt modelId="{0FAAD756-E4B4-4F3F-91F8-0C88D69D69A3}" type="pres">
      <dgm:prSet presAssocID="{72E736BB-DA99-481E-BCDC-FBAACD1975E5}" presName="textRect" presStyleLbl="revTx" presStyleIdx="0" presStyleCnt="2" custScaleX="173223" custScaleY="188596" custLinFactY="-42716" custLinFactNeighborX="55408" custLinFactNeighborY="-100000">
        <dgm:presLayoutVars>
          <dgm:chMax val="1"/>
          <dgm:chPref val="1"/>
        </dgm:presLayoutVars>
      </dgm:prSet>
      <dgm:spPr/>
    </dgm:pt>
    <dgm:pt modelId="{C022A6F9-E162-47A3-8EE5-B7D5FE7A1CB9}" type="pres">
      <dgm:prSet presAssocID="{F42D1A7B-0D2F-4BBC-B785-190F56DB134C}" presName="sibTrans" presStyleLbl="sibTrans2D1" presStyleIdx="0" presStyleCnt="0"/>
      <dgm:spPr/>
    </dgm:pt>
    <dgm:pt modelId="{8136687B-1240-4DED-BFAC-AE539F9BCD78}" type="pres">
      <dgm:prSet presAssocID="{EC154165-6FC1-4831-A674-D25AAE2C8203}" presName="compNode" presStyleCnt="0"/>
      <dgm:spPr/>
    </dgm:pt>
    <dgm:pt modelId="{45B2CF61-C6AA-4E47-B37F-53BF83846811}" type="pres">
      <dgm:prSet presAssocID="{EC154165-6FC1-4831-A674-D25AAE2C8203}" presName="iconBgRect" presStyleLbl="bgShp" presStyleIdx="1" presStyleCnt="2" custLinFactX="-200000" custLinFactY="10808" custLinFactNeighborX="-237980" custLinFactNeighborY="100000"/>
      <dgm:spPr/>
    </dgm:pt>
    <dgm:pt modelId="{47568896-CDE6-4B92-81DA-2C1669A95AD4}" type="pres">
      <dgm:prSet presAssocID="{EC154165-6FC1-4831-A674-D25AAE2C8203}" presName="iconRect" presStyleLbl="node1" presStyleIdx="1" presStyleCnt="2" custLinFactX="-359891" custLinFactY="88829" custLinFactNeighborX="-400000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E514657-BC1C-42BE-BFF9-A274AAE7F433}" type="pres">
      <dgm:prSet presAssocID="{EC154165-6FC1-4831-A674-D25AAE2C8203}" presName="spaceRect" presStyleCnt="0"/>
      <dgm:spPr/>
    </dgm:pt>
    <dgm:pt modelId="{40E831AE-E36D-4B71-BFFA-525CC8D05728}" type="pres">
      <dgm:prSet presAssocID="{EC154165-6FC1-4831-A674-D25AAE2C8203}" presName="textRect" presStyleLbl="revTx" presStyleIdx="1" presStyleCnt="2" custScaleX="175502" custScaleY="194819" custLinFactX="-39488" custLinFactY="36182" custLinFactNeighborX="-100000" custLinFactNeighborY="100000">
        <dgm:presLayoutVars>
          <dgm:chMax val="1"/>
          <dgm:chPref val="1"/>
        </dgm:presLayoutVars>
      </dgm:prSet>
      <dgm:spPr/>
    </dgm:pt>
  </dgm:ptLst>
  <dgm:cxnLst>
    <dgm:cxn modelId="{D1160A1C-2410-40E9-A594-949872F6F1B6}" type="presOf" srcId="{F6308686-3D3A-4E55-AB1C-F92AA5F6CBFF}" destId="{71A9AD1F-9663-4AE7-B34D-A094F7981E46}" srcOrd="0" destOrd="0" presId="urn:microsoft.com/office/officeart/2018/2/layout/IconCircleList"/>
    <dgm:cxn modelId="{3CCA8C2A-706B-4A7A-91F4-7B28E9BAA834}" srcId="{F6308686-3D3A-4E55-AB1C-F92AA5F6CBFF}" destId="{EC154165-6FC1-4831-A674-D25AAE2C8203}" srcOrd="1" destOrd="0" parTransId="{FE1DFCCD-5B2F-4DDE-9772-C495C2AF4F02}" sibTransId="{B98CA1DA-9AF7-469C-8FDC-E5E62EEABFB5}"/>
    <dgm:cxn modelId="{E47DEA6B-BC18-4AD3-B2AE-E2A30EDBB65A}" srcId="{F6308686-3D3A-4E55-AB1C-F92AA5F6CBFF}" destId="{72E736BB-DA99-481E-BCDC-FBAACD1975E5}" srcOrd="0" destOrd="0" parTransId="{B707FBAF-6EEE-46C1-8FBE-F4A17100F1BB}" sibTransId="{F42D1A7B-0D2F-4BBC-B785-190F56DB134C}"/>
    <dgm:cxn modelId="{6A680E85-2F1F-4CA7-AD61-490C873C3B37}" type="presOf" srcId="{EC154165-6FC1-4831-A674-D25AAE2C8203}" destId="{40E831AE-E36D-4B71-BFFA-525CC8D05728}" srcOrd="0" destOrd="0" presId="urn:microsoft.com/office/officeart/2018/2/layout/IconCircleList"/>
    <dgm:cxn modelId="{6ED554B3-5EF9-4C44-A91C-DA1AECB48B9F}" type="presOf" srcId="{F42D1A7B-0D2F-4BBC-B785-190F56DB134C}" destId="{C022A6F9-E162-47A3-8EE5-B7D5FE7A1CB9}" srcOrd="0" destOrd="0" presId="urn:microsoft.com/office/officeart/2018/2/layout/IconCircleList"/>
    <dgm:cxn modelId="{7336F7E4-C1C5-42EC-B0D3-75120F43C6DF}" type="presOf" srcId="{72E736BB-DA99-481E-BCDC-FBAACD1975E5}" destId="{0FAAD756-E4B4-4F3F-91F8-0C88D69D69A3}" srcOrd="0" destOrd="0" presId="urn:microsoft.com/office/officeart/2018/2/layout/IconCircleList"/>
    <dgm:cxn modelId="{3A145CC3-9EA4-4745-8E31-04894D88D9D8}" type="presParOf" srcId="{71A9AD1F-9663-4AE7-B34D-A094F7981E46}" destId="{E24A659F-6E89-4199-8227-3DDE6BFD589D}" srcOrd="0" destOrd="0" presId="urn:microsoft.com/office/officeart/2018/2/layout/IconCircleList"/>
    <dgm:cxn modelId="{12770DE9-F134-4E19-95DB-7ABD66B8893F}" type="presParOf" srcId="{E24A659F-6E89-4199-8227-3DDE6BFD589D}" destId="{8AA660BA-0881-4F3C-8B13-439E158B0343}" srcOrd="0" destOrd="0" presId="urn:microsoft.com/office/officeart/2018/2/layout/IconCircleList"/>
    <dgm:cxn modelId="{3AB566FB-9F63-4A5C-BC60-8321882C4F7A}" type="presParOf" srcId="{8AA660BA-0881-4F3C-8B13-439E158B0343}" destId="{DA1C80C9-6D09-4EB7-8D3F-0EF77AFE5587}" srcOrd="0" destOrd="0" presId="urn:microsoft.com/office/officeart/2018/2/layout/IconCircleList"/>
    <dgm:cxn modelId="{A96E8E1D-F40F-4F26-96DB-B4E7101731F8}" type="presParOf" srcId="{8AA660BA-0881-4F3C-8B13-439E158B0343}" destId="{EA5B39BE-1299-4B34-8378-171DC0127518}" srcOrd="1" destOrd="0" presId="urn:microsoft.com/office/officeart/2018/2/layout/IconCircleList"/>
    <dgm:cxn modelId="{E21D2DF7-49AB-4F36-9EAB-DD0A4933E9BF}" type="presParOf" srcId="{8AA660BA-0881-4F3C-8B13-439E158B0343}" destId="{35FD88D6-D5A5-411B-836B-969CBF2EDCEC}" srcOrd="2" destOrd="0" presId="urn:microsoft.com/office/officeart/2018/2/layout/IconCircleList"/>
    <dgm:cxn modelId="{961315E3-576E-4133-8C04-043ED9361156}" type="presParOf" srcId="{8AA660BA-0881-4F3C-8B13-439E158B0343}" destId="{0FAAD756-E4B4-4F3F-91F8-0C88D69D69A3}" srcOrd="3" destOrd="0" presId="urn:microsoft.com/office/officeart/2018/2/layout/IconCircleList"/>
    <dgm:cxn modelId="{B9C06691-6D60-4A16-8B48-B844D595E109}" type="presParOf" srcId="{E24A659F-6E89-4199-8227-3DDE6BFD589D}" destId="{C022A6F9-E162-47A3-8EE5-B7D5FE7A1CB9}" srcOrd="1" destOrd="0" presId="urn:microsoft.com/office/officeart/2018/2/layout/IconCircleList"/>
    <dgm:cxn modelId="{0425F346-A4A0-4159-8F6F-641B72A9B2AD}" type="presParOf" srcId="{E24A659F-6E89-4199-8227-3DDE6BFD589D}" destId="{8136687B-1240-4DED-BFAC-AE539F9BCD78}" srcOrd="2" destOrd="0" presId="urn:microsoft.com/office/officeart/2018/2/layout/IconCircleList"/>
    <dgm:cxn modelId="{3B416565-FEEE-4B36-867F-ABE7330B2A34}" type="presParOf" srcId="{8136687B-1240-4DED-BFAC-AE539F9BCD78}" destId="{45B2CF61-C6AA-4E47-B37F-53BF83846811}" srcOrd="0" destOrd="0" presId="urn:microsoft.com/office/officeart/2018/2/layout/IconCircleList"/>
    <dgm:cxn modelId="{59C9F9BE-8949-4E94-896D-2B8CE1F11DE1}" type="presParOf" srcId="{8136687B-1240-4DED-BFAC-AE539F9BCD78}" destId="{47568896-CDE6-4B92-81DA-2C1669A95AD4}" srcOrd="1" destOrd="0" presId="urn:microsoft.com/office/officeart/2018/2/layout/IconCircleList"/>
    <dgm:cxn modelId="{0E9C1BBD-D094-497B-8A07-0867BA0B88C8}" type="presParOf" srcId="{8136687B-1240-4DED-BFAC-AE539F9BCD78}" destId="{CE514657-BC1C-42BE-BFF9-A274AAE7F433}" srcOrd="2" destOrd="0" presId="urn:microsoft.com/office/officeart/2018/2/layout/IconCircleList"/>
    <dgm:cxn modelId="{BCC88A84-FDBC-4A93-9580-B7629DD021C7}" type="presParOf" srcId="{8136687B-1240-4DED-BFAC-AE539F9BCD78}" destId="{40E831AE-E36D-4B71-BFFA-525CC8D0572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C80C9-6D09-4EB7-8D3F-0EF77AFE5587}">
      <dsp:nvSpPr>
        <dsp:cNvPr id="0" name=""/>
        <dsp:cNvSpPr/>
      </dsp:nvSpPr>
      <dsp:spPr>
        <a:xfrm>
          <a:off x="204017" y="1805399"/>
          <a:ext cx="491400" cy="491400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5B39BE-1299-4B34-8378-171DC0127518}">
      <dsp:nvSpPr>
        <dsp:cNvPr id="0" name=""/>
        <dsp:cNvSpPr/>
      </dsp:nvSpPr>
      <dsp:spPr>
        <a:xfrm>
          <a:off x="307213" y="1899226"/>
          <a:ext cx="285011" cy="2850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AAD756-E4B4-4F3F-91F8-0C88D69D69A3}">
      <dsp:nvSpPr>
        <dsp:cNvPr id="0" name=""/>
        <dsp:cNvSpPr/>
      </dsp:nvSpPr>
      <dsp:spPr>
        <a:xfrm>
          <a:off x="815784" y="1559851"/>
          <a:ext cx="2006442" cy="926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none" kern="1200" dirty="0"/>
            <a:t>ARE ACTION MOVIES A GOOD INVESTMENT?</a:t>
          </a:r>
        </a:p>
      </dsp:txBody>
      <dsp:txXfrm>
        <a:off x="815784" y="1559851"/>
        <a:ext cx="2006442" cy="926760"/>
      </dsp:txXfrm>
    </dsp:sp>
    <dsp:sp modelId="{45B2CF61-C6AA-4E47-B37F-53BF83846811}">
      <dsp:nvSpPr>
        <dsp:cNvPr id="0" name=""/>
        <dsp:cNvSpPr/>
      </dsp:nvSpPr>
      <dsp:spPr>
        <a:xfrm>
          <a:off x="230026" y="3023349"/>
          <a:ext cx="491400" cy="491400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7568896-CDE6-4B92-81DA-2C1669A95AD4}">
      <dsp:nvSpPr>
        <dsp:cNvPr id="0" name=""/>
        <dsp:cNvSpPr/>
      </dsp:nvSpPr>
      <dsp:spPr>
        <a:xfrm>
          <a:off x="319674" y="3120217"/>
          <a:ext cx="285011" cy="2850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0E831AE-E36D-4B71-BFFA-525CC8D05728}">
      <dsp:nvSpPr>
        <dsp:cNvPr id="0" name=""/>
        <dsp:cNvSpPr/>
      </dsp:nvSpPr>
      <dsp:spPr>
        <a:xfrm>
          <a:off x="926001" y="2915066"/>
          <a:ext cx="2032839" cy="957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none" kern="1200" dirty="0"/>
            <a:t>IF ACTION MOVIES ARE A GOOD INVESTMENT WHAT TYPE IS THE MOST PROFITABLE?</a:t>
          </a:r>
        </a:p>
      </dsp:txBody>
      <dsp:txXfrm>
        <a:off x="926001" y="2915066"/>
        <a:ext cx="2032839" cy="957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4101E-2418-5607-3D35-6891F3935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0FE8B0-1888-4B81-C238-A8D3E88477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0C4E1-FE27-8367-D730-200E8B18F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0E30D-DEAC-47F9-8F22-AB4617F88389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8BD6D-CC78-2460-9B82-7B5407B23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4CEFE-2ED1-4935-16AA-BE4AB423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731F-DE88-4678-ADC6-3457C0ABF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76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53F3E-D976-623F-1916-ECF1818A6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0388C-1D3E-A83A-B2A1-0C7AF4C22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18EF8-21F6-9001-CF50-B1718DB41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0E30D-DEAC-47F9-8F22-AB4617F88389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F1164-9303-FC01-6973-4B2067392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A0DCC-9EE9-5C2E-3C10-E18B02C5B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731F-DE88-4678-ADC6-3457C0ABF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8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7ED284-6E23-5CD4-F3DC-8821AD1423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6081C-9C34-F6BC-2D84-E4D4F31B7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A927F-17EF-BA32-D713-A7CB2AAB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0E30D-DEAC-47F9-8F22-AB4617F88389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2250E-BDFE-63E7-3EE8-6A639658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8BD2-30EF-B0CC-6782-59F42C17A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731F-DE88-4678-ADC6-3457C0ABF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18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6295-DE32-6438-DE75-9A67FBA94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FAF59-4178-B4B3-EDF0-0D53EF959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CC93B-2ABC-7357-F44A-30E2F3329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0E30D-DEAC-47F9-8F22-AB4617F88389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E4628-D820-7159-A751-956D786B3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FABE4-4343-4DE7-AE1B-EDA18B3C1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731F-DE88-4678-ADC6-3457C0ABF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66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9D81-9669-2523-52F1-43AC3F14E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81571-CD9A-FC1F-D3C9-2F93C15FE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D0D84-C59A-ED5D-7577-6BCAE49F7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0E30D-DEAC-47F9-8F22-AB4617F88389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41FAD-5AC8-B707-7844-7413D2467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21CE1-F2CB-0FC0-A1C4-2A66D8F87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731F-DE88-4678-ADC6-3457C0ABF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86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2AE1-874B-6763-151E-0AF6EB5B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5BAD6-7400-2CA9-4CC9-C2F52FD2B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F95-3A61-EBBC-72B4-16793F645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EFC86-345A-E547-6905-BC222FEB6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0E30D-DEAC-47F9-8F22-AB4617F88389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7601C-F5E6-8AD4-EE2D-D873CF318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78D75-2E1B-67D6-3F8E-157E3C633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731F-DE88-4678-ADC6-3457C0ABF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13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5F73-38DE-7C8C-D6C8-A0E438EEA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F2D56-B7B0-429D-74EF-7BBF0463C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67AA2-550D-D19C-EAB1-A22219251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DC84F-C236-887A-3EFA-0E7FBE8E0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9A5C7-A151-81CF-28B6-C73C878128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53614B-03F6-124E-B337-5A26EE005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0E30D-DEAC-47F9-8F22-AB4617F88389}" type="datetimeFigureOut">
              <a:rPr lang="en-US" smtClean="0"/>
              <a:t>7/24/22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03B34-5348-B2F8-9A9A-DD498085D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B695D-6DC7-CCDE-45A8-1AB20DF2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731F-DE88-4678-ADC6-3457C0ABF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23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5961-C3D7-D2C8-5E1A-3B65A11E9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7E2D5D-0611-8009-C2BA-7BF64278C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0E30D-DEAC-47F9-8F22-AB4617F88389}" type="datetimeFigureOut">
              <a:rPr lang="en-US" smtClean="0"/>
              <a:t>7/24/22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B7A39-AD37-B1F7-0E94-DEC32327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69B34-6D3F-7525-CF8D-47DB905AC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731F-DE88-4678-ADC6-3457C0ABF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2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369532-C892-259B-6484-34AB701D2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0E30D-DEAC-47F9-8F22-AB4617F88389}" type="datetimeFigureOut">
              <a:rPr lang="en-US" smtClean="0"/>
              <a:t>7/24/22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980F7-906E-4089-1875-C9A9489D7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4C739-9C2F-ADBC-BD1D-4DDFCE412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731F-DE88-4678-ADC6-3457C0ABF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52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489B-843A-2264-E3C3-E770ACA90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8B94D-306A-4534-C9DC-DCF228F1D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86B81-7BD4-A893-07FB-669A72058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EDD64-F841-E2D9-ECE9-EFB15D6D2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0E30D-DEAC-47F9-8F22-AB4617F88389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56962-DD67-6B8E-82D2-ACA2B24F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C7B75-0E9F-06B5-22F4-7CFAC4C5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731F-DE88-4678-ADC6-3457C0ABF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29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1AFBF-7389-3E1A-123E-934906BC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96A43-042F-7221-6BC4-B673A1133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DC08D-A76B-6FBC-3247-B3C5196E5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0C9B6-9BC5-604F-4ABA-6683683E2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0E30D-DEAC-47F9-8F22-AB4617F88389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D31D2-2496-6F24-0194-EB725883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61EA3-A85D-918B-15A2-7AD9E0B01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731F-DE88-4678-ADC6-3457C0ABF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23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8293B-D1B4-F43A-DF97-968AF49F3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0BF1C-E432-7930-F4FC-127DF0551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1CB51-7444-365D-AC9E-4990941AEC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0E30D-DEAC-47F9-8F22-AB4617F88389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F2C1F-3F38-0D8E-617F-E3CB2D9DD1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E72FB-F362-1D6B-C066-F3A94D161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5731F-DE88-4678-ADC6-3457C0ABF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2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../Desktop/DATA%20BOOTCAMP/Capston%20data/MASTER.pbix" TargetMode="External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1" name="Rectangle 1056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CF407-8058-E2CB-0922-8EE3BCCB6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/>
              <a:t>Team Alpha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EE6DD8-52DD-380F-F0AE-7DD28CBD8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3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2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31718F-AB28-19EC-0992-78F82E38C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4" y="4777739"/>
            <a:ext cx="6897626" cy="13992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228600">
              <a:buFont typeface="Arial" panose="020B0604020202020204" pitchFamily="34" charset="0"/>
              <a:buChar char="•"/>
            </a:pPr>
            <a:r>
              <a:rPr lang="en-US" sz="2200" dirty="0"/>
              <a:t>Arturo Benitez</a:t>
            </a:r>
          </a:p>
          <a:p>
            <a:pPr marL="571500" indent="-228600">
              <a:buFont typeface="Arial" panose="020B0604020202020204" pitchFamily="34" charset="0"/>
              <a:buChar char="•"/>
            </a:pPr>
            <a:r>
              <a:rPr lang="en-US" sz="2200" dirty="0"/>
              <a:t>Brian Starr</a:t>
            </a:r>
          </a:p>
          <a:p>
            <a:pPr marL="571500" indent="-228600">
              <a:buFont typeface="Arial" panose="020B0604020202020204" pitchFamily="34" charset="0"/>
              <a:buChar char="•"/>
            </a:pPr>
            <a:r>
              <a:rPr lang="en-US" sz="2200" dirty="0"/>
              <a:t>Anna B</a:t>
            </a:r>
          </a:p>
        </p:txBody>
      </p:sp>
    </p:spTree>
    <p:extLst>
      <p:ext uri="{BB962C8B-B14F-4D97-AF65-F5344CB8AC3E}">
        <p14:creationId xmlns:p14="http://schemas.microsoft.com/office/powerpoint/2010/main" val="2850002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4F8858-E979-D1AA-BAFD-EF796B7BAFF8}"/>
              </a:ext>
            </a:extLst>
          </p:cNvPr>
          <p:cNvSpPr txBox="1"/>
          <p:nvPr/>
        </p:nvSpPr>
        <p:spPr>
          <a:xfrm>
            <a:off x="7756227" y="3100171"/>
            <a:ext cx="3382941" cy="1142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Map of most profitable Action movies</a:t>
            </a:r>
          </a:p>
        </p:txBody>
      </p:sp>
      <p:pic>
        <p:nvPicPr>
          <p:cNvPr id="36" name="Picture 35" descr="Map&#10;&#10;Description automatically generated">
            <a:extLst>
              <a:ext uri="{FF2B5EF4-FFF2-40B4-BE49-F238E27FC236}">
                <a16:creationId xmlns:a16="http://schemas.microsoft.com/office/drawing/2014/main" id="{9C62398D-C868-C406-2B57-B9FD4E096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155793"/>
            <a:ext cx="5641063" cy="4216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3FDA16-F4D7-7EEB-EDDD-4C83ADBFBF4A}"/>
              </a:ext>
            </a:extLst>
          </p:cNvPr>
          <p:cNvSpPr txBox="1"/>
          <p:nvPr/>
        </p:nvSpPr>
        <p:spPr>
          <a:xfrm>
            <a:off x="7853584" y="2433875"/>
            <a:ext cx="3479419" cy="660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hlinkClick r:id="rId3" action="ppaction://hlinkfile"/>
              </a:rPr>
              <a:t>..\Desktop\DATA BOOTCAMP\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hlinkClick r:id="rId3" action="ppaction://hlinkfile"/>
              </a:rPr>
              <a:t>Capston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hlinkClick r:id="rId3" action="ppaction://hlinkfile"/>
              </a:rPr>
              <a:t> data\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hlinkClick r:id="rId3" action="ppaction://hlinkfile"/>
              </a:rPr>
              <a:t>MASTER.pbix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3F10E2-A5CE-7D5B-5562-CBCACA7B75B6}"/>
              </a:ext>
            </a:extLst>
          </p:cNvPr>
          <p:cNvSpPr txBox="1"/>
          <p:nvPr/>
        </p:nvSpPr>
        <p:spPr>
          <a:xfrm>
            <a:off x="7569885" y="633876"/>
            <a:ext cx="4261725" cy="1476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USED POWER BI TO ANALYS PROFITABILITY  FURTER AND TO GET BETTER VISUAL PERCEPTION</a:t>
            </a:r>
          </a:p>
        </p:txBody>
      </p:sp>
    </p:spTree>
    <p:extLst>
      <p:ext uri="{BB962C8B-B14F-4D97-AF65-F5344CB8AC3E}">
        <p14:creationId xmlns:p14="http://schemas.microsoft.com/office/powerpoint/2010/main" val="311493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C9B907B-EE80-DBA5-2B7E-F32D10EC07F8}"/>
              </a:ext>
            </a:extLst>
          </p:cNvPr>
          <p:cNvSpPr txBox="1"/>
          <p:nvPr/>
        </p:nvSpPr>
        <p:spPr>
          <a:xfrm>
            <a:off x="7355323" y="2294467"/>
            <a:ext cx="3479419" cy="31389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1400" dirty="0"/>
              <a:t>ANALYZED IMPACT OF FOLLOWING FACTORS ON PROFITABILITY OF ACTION MOVIES: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    PROI by: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Action Type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Ratings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Inflation Adjustments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Profitability</a:t>
            </a:r>
          </a:p>
        </p:txBody>
      </p:sp>
      <p:pic>
        <p:nvPicPr>
          <p:cNvPr id="3" name="Picture 2" descr="Graphical user interface, chart, application, Excel, pie chart&#10;&#10;Description automatically generated">
            <a:extLst>
              <a:ext uri="{FF2B5EF4-FFF2-40B4-BE49-F238E27FC236}">
                <a16:creationId xmlns:a16="http://schemas.microsoft.com/office/drawing/2014/main" id="{3402BE12-66A6-C392-3CAC-684E75292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22" y="1054795"/>
            <a:ext cx="5994869" cy="460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64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F2D0C1-FDBF-B067-2050-E8AF4F3D9BEB}"/>
              </a:ext>
            </a:extLst>
          </p:cNvPr>
          <p:cNvSpPr txBox="1"/>
          <p:nvPr/>
        </p:nvSpPr>
        <p:spPr>
          <a:xfrm>
            <a:off x="3705597" y="552164"/>
            <a:ext cx="5315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PROI ANALYSIS</a:t>
            </a:r>
          </a:p>
        </p:txBody>
      </p:sp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62F2D8B-CFFF-3A9E-B830-0726A51A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09" y="1245705"/>
            <a:ext cx="8588519" cy="46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40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584FE-E330-8294-AF80-D02CE6F89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91EBBC-F056-F892-3EA1-193BE6DEB4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/>
                </a:solidFill>
              </a:rPr>
              <a:t>Superhero Movies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12FD5-70B7-5C73-0B85-B30BCBA89A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Live Action / Animation</a:t>
            </a:r>
          </a:p>
        </p:txBody>
      </p:sp>
    </p:spTree>
    <p:extLst>
      <p:ext uri="{BB962C8B-B14F-4D97-AF65-F5344CB8AC3E}">
        <p14:creationId xmlns:p14="http://schemas.microsoft.com/office/powerpoint/2010/main" val="306125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8F6C1-B63A-8D36-6128-F63511D65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FF0EC-1E09-EEE1-5399-45113B177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order to answer this problem statement, I started by collecting a large amount of movie data from IMDB, which contained:</a:t>
            </a:r>
          </a:p>
          <a:p>
            <a:pPr marL="0" indent="0">
              <a:buNone/>
            </a:pPr>
            <a:r>
              <a:rPr lang="en-US" dirty="0"/>
              <a:t>All the movies and their ratings from 1895 till present, all the actors, directors, and staff as well.</a:t>
            </a:r>
          </a:p>
          <a:p>
            <a:pPr marL="0" indent="0">
              <a:buNone/>
            </a:pPr>
            <a:r>
              <a:rPr lang="en-US" dirty="0"/>
              <a:t>I used </a:t>
            </a:r>
            <a:r>
              <a:rPr lang="en-US" dirty="0" err="1"/>
              <a:t>TheNumbers.com</a:t>
            </a:r>
            <a:r>
              <a:rPr lang="en-US" dirty="0"/>
              <a:t> to add more data</a:t>
            </a:r>
          </a:p>
        </p:txBody>
      </p:sp>
    </p:spTree>
    <p:extLst>
      <p:ext uri="{BB962C8B-B14F-4D97-AF65-F5344CB8AC3E}">
        <p14:creationId xmlns:p14="http://schemas.microsoft.com/office/powerpoint/2010/main" val="3184049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72F4-F3D7-A971-063D-BA0394B3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Adding Data from Different Source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672662-A806-D8E0-1013-F5CABCFA5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24" y="337989"/>
            <a:ext cx="6172200" cy="330437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E48AD-FDB5-469A-9AD9-AE01A1507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 used Excel to screen scrape thenumbers.com data in order to collect the missing data needed to solve the problem statement.</a:t>
            </a:r>
          </a:p>
          <a:p>
            <a:r>
              <a:rPr lang="en-US" sz="2000" dirty="0"/>
              <a:t>I cleaned up the data, fixed data size, rename titles , removed commas, etc.</a:t>
            </a:r>
          </a:p>
          <a:p>
            <a:r>
              <a:rPr lang="en-US" sz="2000" dirty="0"/>
              <a:t>I created a new column in the Excel file to show if the movie was profitable or not.</a:t>
            </a:r>
          </a:p>
          <a:p>
            <a:r>
              <a:rPr lang="en-US" sz="2000" dirty="0"/>
              <a:t>I then saved the file as a CSV so that I can import it into my database.</a:t>
            </a:r>
          </a:p>
        </p:txBody>
      </p:sp>
      <p:pic>
        <p:nvPicPr>
          <p:cNvPr id="9" name="Picture 8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00F7F78-5F1F-4AB2-F798-C7DE16EBB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079" y="906780"/>
            <a:ext cx="5236464" cy="3272790"/>
          </a:xfrm>
          <a:prstGeom prst="rect">
            <a:avLst/>
          </a:prstGeom>
        </p:spPr>
      </p:pic>
      <p:pic>
        <p:nvPicPr>
          <p:cNvPr id="11" name="Picture 10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08405285-A70D-D077-7147-AD9736CFE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2626191"/>
            <a:ext cx="633984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73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80ED-2521-F2EF-217A-A2621481C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Created a Database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4754E-04DB-E5A9-1BED-4686D374F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 downloaded </a:t>
            </a:r>
            <a:r>
              <a:rPr lang="en-US" sz="2000" dirty="0" err="1"/>
              <a:t>DBBrowser</a:t>
            </a:r>
            <a:r>
              <a:rPr lang="en-US" sz="2000" dirty="0"/>
              <a:t> to build an SQLite Database.</a:t>
            </a:r>
          </a:p>
          <a:p>
            <a:r>
              <a:rPr lang="en-US" sz="2000" dirty="0"/>
              <a:t>I had to unzipped and re-saved the IMDB files as TSV files then imported them into the database one by one.</a:t>
            </a:r>
          </a:p>
          <a:p>
            <a:r>
              <a:rPr lang="en-US" sz="2000" dirty="0"/>
              <a:t>I then imported the IMDB CSV file into the new database.</a:t>
            </a:r>
          </a:p>
          <a:p>
            <a:r>
              <a:rPr lang="en-US" sz="2000" dirty="0"/>
              <a:t>With the Database complete I can now make SQL Calls</a:t>
            </a:r>
          </a:p>
        </p:txBody>
      </p:sp>
      <p:pic>
        <p:nvPicPr>
          <p:cNvPr id="12" name="Content Placeholder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ABFEF7C-11CB-1883-A923-421A81EDA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541" y="-19100"/>
            <a:ext cx="6172200" cy="38576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F51D9E-2483-40D3-ABBA-7141543F1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541" y="2922221"/>
            <a:ext cx="4903297" cy="5299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65B0B-E5EF-6455-A674-2A27FFCD9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0" y="672465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25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3AA6-26A0-3665-4213-94A1E2C8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SQL Calls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A9C22B-69D1-C7D4-B6F1-1F47A5CAE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73800" y="-1847216"/>
            <a:ext cx="3765982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CE57F-7A9B-445A-4D77-765811377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200" dirty="0"/>
              <a:t>To make the SQL Calls work, I had to JOIN the tables together.</a:t>
            </a:r>
          </a:p>
          <a:p>
            <a:r>
              <a:rPr lang="en-US" sz="2200" dirty="0"/>
              <a:t>Once I joined </a:t>
            </a:r>
            <a:r>
              <a:rPr lang="en-US" sz="2200" dirty="0" err="1"/>
              <a:t>primaryTitle</a:t>
            </a:r>
            <a:r>
              <a:rPr lang="en-US" sz="2200" dirty="0"/>
              <a:t>, </a:t>
            </a:r>
            <a:r>
              <a:rPr lang="en-US" sz="2200" dirty="0" err="1"/>
              <a:t>ProductionMethod</a:t>
            </a:r>
            <a:r>
              <a:rPr lang="en-US" sz="2200" dirty="0"/>
              <a:t>, </a:t>
            </a:r>
            <a:r>
              <a:rPr lang="en-US" sz="2200" dirty="0" err="1"/>
              <a:t>startYear</a:t>
            </a:r>
            <a:r>
              <a:rPr lang="en-US" sz="2200" dirty="0"/>
              <a:t>, </a:t>
            </a:r>
            <a:r>
              <a:rPr lang="en-US" sz="2200" dirty="0" err="1"/>
              <a:t>ProductionBudget</a:t>
            </a:r>
            <a:r>
              <a:rPr lang="en-US" sz="2200" dirty="0"/>
              <a:t>, </a:t>
            </a:r>
            <a:r>
              <a:rPr lang="en-US" sz="2200" dirty="0" err="1"/>
              <a:t>DomBoxOffice</a:t>
            </a:r>
            <a:r>
              <a:rPr lang="en-US" sz="2200" dirty="0"/>
              <a:t>, </a:t>
            </a:r>
            <a:r>
              <a:rPr lang="en-US" sz="2200" dirty="0" err="1"/>
              <a:t>InterBoxOffice</a:t>
            </a:r>
            <a:r>
              <a:rPr lang="en-US" sz="2200" dirty="0"/>
              <a:t>, </a:t>
            </a:r>
            <a:r>
              <a:rPr lang="en-US" sz="2200" dirty="0" err="1"/>
              <a:t>WorldBoxOffice</a:t>
            </a:r>
            <a:r>
              <a:rPr lang="en-US" sz="2200" dirty="0"/>
              <a:t>, and </a:t>
            </a:r>
            <a:r>
              <a:rPr lang="en-US" sz="2200" dirty="0" err="1"/>
              <a:t>averageRating</a:t>
            </a:r>
            <a:r>
              <a:rPr lang="en-US" sz="2200" dirty="0"/>
              <a:t> I could start making SQL Calls.</a:t>
            </a:r>
          </a:p>
          <a:p>
            <a:r>
              <a:rPr lang="en-US" sz="2200" dirty="0"/>
              <a:t>The SQL Calls show information on Superhero Movies with a start year of 2012 and a rating of 8 or higher.</a:t>
            </a:r>
          </a:p>
          <a:p>
            <a:r>
              <a:rPr lang="en-US" sz="2200" dirty="0"/>
              <a:t>This narrows it down to 21 titles.</a:t>
            </a:r>
          </a:p>
          <a:p>
            <a:r>
              <a:rPr lang="en-US" sz="2200" dirty="0"/>
              <a:t>I exported to CSV and loaded onto Orange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A3E2E-A971-7E3B-6D17-072D54A9D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13318" y="-2453640"/>
            <a:ext cx="5299364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C933B-48D4-4410-0F72-F54C39234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63838" y="-322118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39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293B4-9730-162C-55DA-4D444792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Orange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54DD0-453B-96AC-06B8-26BFFD165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Once I loaded the Excel file into Orange I could now create a Pivot Table to show how many of the movies fall under the very profitable category.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66.6% or 14 out of 21 are Very Profitable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23.8% or 5 out of 21 are Profitable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1 out of 21 are at a Loss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1 out of 21 are at a Breakeven</a:t>
            </a:r>
          </a:p>
        </p:txBody>
      </p:sp>
      <p:grpSp>
        <p:nvGrpSpPr>
          <p:cNvPr id="130" name="Group 1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80C66B4E-B11F-E366-998F-BF8A50694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19" y="1903280"/>
            <a:ext cx="6253211" cy="1875962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21E19FC-F823-5C07-67D4-1682FBBCE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20" y="4180290"/>
            <a:ext cx="6253212" cy="18446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56129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6" name="Rectangle 13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Graphical user interface, table, Excel&#10;&#10;Description automatically generated">
            <a:extLst>
              <a:ext uri="{FF2B5EF4-FFF2-40B4-BE49-F238E27FC236}">
                <a16:creationId xmlns:a16="http://schemas.microsoft.com/office/drawing/2014/main" id="{3CD9230A-7F29-C6D4-37CF-B6749FCE4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143317"/>
            <a:ext cx="4201424" cy="1638555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4EC86FC-952C-0251-50F4-224B3E197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8" y="4108134"/>
            <a:ext cx="4181933" cy="1672772"/>
          </a:xfrm>
          <a:prstGeom prst="rect">
            <a:avLst/>
          </a:prstGeom>
        </p:spPr>
      </p:pic>
      <p:sp>
        <p:nvSpPr>
          <p:cNvPr id="177" name="Freeform: Shape 136">
            <a:extLst>
              <a:ext uri="{FF2B5EF4-FFF2-40B4-BE49-F238E27FC236}">
                <a16:creationId xmlns:a16="http://schemas.microsoft.com/office/drawing/2014/main" id="{662A3FAA-D056-4098-8115-EA61EAF0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7645" y="839534"/>
            <a:ext cx="6781601" cy="5652388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293B4-9730-162C-55DA-4D444792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383" y="1371600"/>
            <a:ext cx="3573440" cy="11805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Orange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54DD0-453B-96AC-06B8-26BFFD165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09382" y="2621191"/>
            <a:ext cx="3894161" cy="1943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Now that we know what movies are Very Profitable we can start making prediction.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50% or 7 out of 14 of the Very Profitable movies are Live Action and 50% are Live Action / Animation</a:t>
            </a:r>
          </a:p>
        </p:txBody>
      </p:sp>
    </p:spTree>
    <p:extLst>
      <p:ext uri="{BB962C8B-B14F-4D97-AF65-F5344CB8AC3E}">
        <p14:creationId xmlns:p14="http://schemas.microsoft.com/office/powerpoint/2010/main" val="1373349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9BC1B-39FF-3896-9CCC-8DEEDEC7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Freeform: Shape 2058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0F686-7CA2-84CD-BB94-D1C1AC1A2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What type of action movies are the most profitable ?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What Production Method is the most profitable.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Animation/ Live Action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Live Action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Does the Lead Type and the Cast Diversity have a notable correlation to profitability?</a:t>
            </a:r>
          </a:p>
        </p:txBody>
      </p:sp>
      <p:pic>
        <p:nvPicPr>
          <p:cNvPr id="2050" name="Picture 2" descr="Are you anxious at the start of the project — discover the secret  simplicity of the business analyst's problem statement. | by Jeffrey Daube  | Medium">
            <a:extLst>
              <a:ext uri="{FF2B5EF4-FFF2-40B4-BE49-F238E27FC236}">
                <a16:creationId xmlns:a16="http://schemas.microsoft.com/office/drawing/2014/main" id="{7BC144EF-4C56-589C-921F-1967CDEB03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3088" y="2934154"/>
            <a:ext cx="5170711" cy="2481941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75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C1FFE2-E93A-C9E7-C3FC-6C68B10ABA4C}"/>
              </a:ext>
            </a:extLst>
          </p:cNvPr>
          <p:cNvSpPr txBox="1"/>
          <p:nvPr/>
        </p:nvSpPr>
        <p:spPr>
          <a:xfrm>
            <a:off x="1305339" y="327991"/>
            <a:ext cx="82600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So far we’ve established:</a:t>
            </a:r>
          </a:p>
          <a:p>
            <a:pPr marL="342900" indent="-342900">
              <a:buAutoNum type="arabicPeriod"/>
            </a:pPr>
            <a:r>
              <a:rPr lang="en-US" sz="2400" dirty="0"/>
              <a:t>In the Action genre, Superhero movies are among the most profitable in the modern era</a:t>
            </a:r>
          </a:p>
          <a:p>
            <a:pPr marL="342900" indent="-342900">
              <a:buAutoNum type="arabicPeriod"/>
            </a:pPr>
            <a:r>
              <a:rPr lang="en-US" sz="2400" dirty="0"/>
              <a:t>Live action versions tend to be more profitable</a:t>
            </a:r>
          </a:p>
          <a:p>
            <a:endParaRPr lang="en-US" sz="2400" dirty="0"/>
          </a:p>
          <a:p>
            <a:r>
              <a:rPr lang="en-US" sz="2400" u="sng" dirty="0"/>
              <a:t>This leads to my question:</a:t>
            </a:r>
          </a:p>
          <a:p>
            <a:r>
              <a:rPr lang="en-US" sz="2400" dirty="0"/>
              <a:t>Does the Lead Type and the Cast Diversity have a notable correlation to profitability?</a:t>
            </a:r>
          </a:p>
        </p:txBody>
      </p:sp>
      <p:pic>
        <p:nvPicPr>
          <p:cNvPr id="1026" name="Picture 2" descr="Wonder Woman' Is Officially The Highest-Grossing Superhero Origin Film">
            <a:extLst>
              <a:ext uri="{FF2B5EF4-FFF2-40B4-BE49-F238E27FC236}">
                <a16:creationId xmlns:a16="http://schemas.microsoft.com/office/drawing/2014/main" id="{C9E26A40-687F-B54A-4968-8D36F0F5F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47" y="3429000"/>
            <a:ext cx="2050244" cy="303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arnerBros.com | Justice League | Movies">
            <a:extLst>
              <a:ext uri="{FF2B5EF4-FFF2-40B4-BE49-F238E27FC236}">
                <a16:creationId xmlns:a16="http://schemas.microsoft.com/office/drawing/2014/main" id="{35635F51-AEAE-3AB2-0427-F8AFC83A9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888" y="3374979"/>
            <a:ext cx="2060946" cy="309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rvel's Black Panther: The Art of the Movie Slipcase (Hardcover) | Comic  Issues | Comic Books | Marvel">
            <a:extLst>
              <a:ext uri="{FF2B5EF4-FFF2-40B4-BE49-F238E27FC236}">
                <a16:creationId xmlns:a16="http://schemas.microsoft.com/office/drawing/2014/main" id="{6CDD6EFC-B38A-87EF-0CCE-7E3BBBF43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430" y="3429000"/>
            <a:ext cx="3580396" cy="303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507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5DCB5A-1399-7605-8C89-5EE8A0A25AB9}"/>
              </a:ext>
            </a:extLst>
          </p:cNvPr>
          <p:cNvSpPr txBox="1"/>
          <p:nvPr/>
        </p:nvSpPr>
        <p:spPr>
          <a:xfrm>
            <a:off x="2393342" y="564543"/>
            <a:ext cx="7405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Used Orange, a Python tool, Excel, and DB Browser to Explore and Visualize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F0209-6941-71D8-C04F-F8B07B6D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382" y="1543875"/>
            <a:ext cx="6599234" cy="413601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21E054-25B4-F725-6349-164279C80B2C}"/>
              </a:ext>
            </a:extLst>
          </p:cNvPr>
          <p:cNvCxnSpPr>
            <a:cxnSpLocks/>
          </p:cNvCxnSpPr>
          <p:nvPr/>
        </p:nvCxnSpPr>
        <p:spPr>
          <a:xfrm>
            <a:off x="2450500" y="3429000"/>
            <a:ext cx="7425020" cy="556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C19BF0-D94C-0DE6-8355-636E91ABD330}"/>
              </a:ext>
            </a:extLst>
          </p:cNvPr>
          <p:cNvCxnSpPr>
            <a:cxnSpLocks/>
          </p:cNvCxnSpPr>
          <p:nvPr/>
        </p:nvCxnSpPr>
        <p:spPr>
          <a:xfrm flipV="1">
            <a:off x="5303520" y="1297384"/>
            <a:ext cx="0" cy="48807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8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1F9071-4130-B754-1D57-A06655122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2" y="1825293"/>
            <a:ext cx="7663496" cy="2831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352B3-1D24-8D8E-B2C2-280523ED5657}"/>
              </a:ext>
            </a:extLst>
          </p:cNvPr>
          <p:cNvSpPr txBox="1"/>
          <p:nvPr/>
        </p:nvSpPr>
        <p:spPr>
          <a:xfrm>
            <a:off x="1150070" y="461913"/>
            <a:ext cx="7663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some of our own columns to drill down into our data.</a:t>
            </a:r>
          </a:p>
          <a:p>
            <a:endParaRPr lang="en-US" dirty="0"/>
          </a:p>
          <a:p>
            <a:r>
              <a:rPr lang="en-US" dirty="0"/>
              <a:t>Found support for our computed columns.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1A7071-B108-9835-E681-2397B7E6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066" y="2427402"/>
            <a:ext cx="4310732" cy="396868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8B4B4CE-BA8F-40F3-77C6-6C3C6FAC7CD5}"/>
              </a:ext>
            </a:extLst>
          </p:cNvPr>
          <p:cNvSpPr/>
          <p:nvPr/>
        </p:nvSpPr>
        <p:spPr>
          <a:xfrm>
            <a:off x="7921782" y="2824681"/>
            <a:ext cx="3983525" cy="832919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0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A3F1A2-3EF6-EC63-97E9-773E2E2205BC}"/>
              </a:ext>
            </a:extLst>
          </p:cNvPr>
          <p:cNvSpPr txBox="1"/>
          <p:nvPr/>
        </p:nvSpPr>
        <p:spPr>
          <a:xfrm>
            <a:off x="2788920" y="580445"/>
            <a:ext cx="661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First look at All our Superhero Movies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64715-52EF-7A9F-15D8-F5434DE36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6" y="1213874"/>
            <a:ext cx="3581900" cy="2124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51000-7F2B-B281-3987-586CBE5B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502" y="1215030"/>
            <a:ext cx="7274988" cy="531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3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E11029-FA83-E612-AFE7-FB2BC058E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146" y="1213874"/>
            <a:ext cx="7431700" cy="55490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D4187F-52B2-7681-4AE3-BC8FB5DBC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06" y="1213874"/>
            <a:ext cx="3581900" cy="21243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60CFB4-3F6E-4202-EA19-AA3738DA6FF4}"/>
              </a:ext>
            </a:extLst>
          </p:cNvPr>
          <p:cNvSpPr txBox="1"/>
          <p:nvPr/>
        </p:nvSpPr>
        <p:spPr>
          <a:xfrm>
            <a:off x="4068530" y="552165"/>
            <a:ext cx="4054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our Superhero Movies 2</a:t>
            </a:r>
          </a:p>
        </p:txBody>
      </p:sp>
    </p:spTree>
    <p:extLst>
      <p:ext uri="{BB962C8B-B14F-4D97-AF65-F5344CB8AC3E}">
        <p14:creationId xmlns:p14="http://schemas.microsoft.com/office/powerpoint/2010/main" val="327666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3C3E09-0694-C830-7E04-C97D1E09C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201" y="1213874"/>
            <a:ext cx="7487589" cy="5479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71F928-787E-EBA1-58D8-1DB68BC1A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06" y="1213874"/>
            <a:ext cx="3581900" cy="2124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95C831-AFE0-15C9-D929-35D84EFAB6A8}"/>
              </a:ext>
            </a:extLst>
          </p:cNvPr>
          <p:cNvSpPr txBox="1"/>
          <p:nvPr/>
        </p:nvSpPr>
        <p:spPr>
          <a:xfrm>
            <a:off x="4035536" y="476750"/>
            <a:ext cx="4120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our Superhero Movies 3</a:t>
            </a:r>
          </a:p>
        </p:txBody>
      </p:sp>
    </p:spTree>
    <p:extLst>
      <p:ext uri="{BB962C8B-B14F-4D97-AF65-F5344CB8AC3E}">
        <p14:creationId xmlns:p14="http://schemas.microsoft.com/office/powerpoint/2010/main" val="41826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4D96D-2C44-1346-1539-80213E77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458" y="1213874"/>
            <a:ext cx="7290190" cy="53568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571F4D-CCF2-E357-CF17-768510C1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06" y="1213874"/>
            <a:ext cx="3581900" cy="2124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4F8858-E979-D1AA-BAFD-EF796B7BAFF8}"/>
              </a:ext>
            </a:extLst>
          </p:cNvPr>
          <p:cNvSpPr txBox="1"/>
          <p:nvPr/>
        </p:nvSpPr>
        <p:spPr>
          <a:xfrm>
            <a:off x="4035536" y="476750"/>
            <a:ext cx="4120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our Superhero Movies 4</a:t>
            </a:r>
          </a:p>
        </p:txBody>
      </p:sp>
    </p:spTree>
    <p:extLst>
      <p:ext uri="{BB962C8B-B14F-4D97-AF65-F5344CB8AC3E}">
        <p14:creationId xmlns:p14="http://schemas.microsoft.com/office/powerpoint/2010/main" val="169141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BF6BD6-3ACA-65D5-06E5-48CCCC49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61" y="1429833"/>
            <a:ext cx="3381847" cy="1810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8053E-412D-7354-9DE1-F8CF28211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255" y="1429833"/>
            <a:ext cx="6830996" cy="4947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9EB995-30DF-AFCA-E996-02F89B626D77}"/>
              </a:ext>
            </a:extLst>
          </p:cNvPr>
          <p:cNvSpPr txBox="1"/>
          <p:nvPr/>
        </p:nvSpPr>
        <p:spPr>
          <a:xfrm>
            <a:off x="2788920" y="542654"/>
            <a:ext cx="661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Next look at All our Male Led Movies</a:t>
            </a:r>
          </a:p>
        </p:txBody>
      </p:sp>
    </p:spTree>
    <p:extLst>
      <p:ext uri="{BB962C8B-B14F-4D97-AF65-F5344CB8AC3E}">
        <p14:creationId xmlns:p14="http://schemas.microsoft.com/office/powerpoint/2010/main" val="367993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BF6BD6-3ACA-65D5-06E5-48CCCC49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61" y="1429833"/>
            <a:ext cx="3381847" cy="18100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861682-9DBB-0D53-D68C-F9EEE10D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549" y="1429833"/>
            <a:ext cx="6965834" cy="5152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F2D0C1-FDBF-B067-2050-E8AF4F3D9BEB}"/>
              </a:ext>
            </a:extLst>
          </p:cNvPr>
          <p:cNvSpPr txBox="1"/>
          <p:nvPr/>
        </p:nvSpPr>
        <p:spPr>
          <a:xfrm>
            <a:off x="4120377" y="589872"/>
            <a:ext cx="3951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our Male Led Movies 2</a:t>
            </a:r>
          </a:p>
        </p:txBody>
      </p:sp>
    </p:spTree>
    <p:extLst>
      <p:ext uri="{BB962C8B-B14F-4D97-AF65-F5344CB8AC3E}">
        <p14:creationId xmlns:p14="http://schemas.microsoft.com/office/powerpoint/2010/main" val="272700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94D918-123F-7FE4-F750-FE5ABD537C79}"/>
              </a:ext>
            </a:extLst>
          </p:cNvPr>
          <p:cNvSpPr txBox="1"/>
          <p:nvPr/>
        </p:nvSpPr>
        <p:spPr>
          <a:xfrm>
            <a:off x="2656066" y="524787"/>
            <a:ext cx="7440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Next look at All our Female Led Movies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CBF08E-62F7-97E8-D772-0B8EE3D9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9" y="1631687"/>
            <a:ext cx="3543795" cy="1590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5D0671-9ACD-B2BA-6F1C-7097CEE05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932" y="1631687"/>
            <a:ext cx="6764398" cy="5041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10B84A-A94D-C905-89BC-A50C77C2546F}"/>
              </a:ext>
            </a:extLst>
          </p:cNvPr>
          <p:cNvSpPr txBox="1"/>
          <p:nvPr/>
        </p:nvSpPr>
        <p:spPr>
          <a:xfrm>
            <a:off x="284840" y="3867819"/>
            <a:ext cx="3861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Uh oh! Turns out Female Lead = Diverse</a:t>
            </a:r>
          </a:p>
        </p:txBody>
      </p:sp>
    </p:spTree>
    <p:extLst>
      <p:ext uri="{BB962C8B-B14F-4D97-AF65-F5344CB8AC3E}">
        <p14:creationId xmlns:p14="http://schemas.microsoft.com/office/powerpoint/2010/main" val="197674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231C242F-D002-3C7B-78DD-56ACF46B0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24" r="-3" b="12930"/>
          <a:stretch/>
        </p:blipFill>
        <p:spPr>
          <a:xfrm>
            <a:off x="705786" y="783962"/>
            <a:ext cx="6372483" cy="5002209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aphicFrame>
        <p:nvGraphicFramePr>
          <p:cNvPr id="33" name="TextBox 3">
            <a:extLst>
              <a:ext uri="{FF2B5EF4-FFF2-40B4-BE49-F238E27FC236}">
                <a16:creationId xmlns:a16="http://schemas.microsoft.com/office/drawing/2014/main" id="{80757A13-98CF-A6DF-45C2-8EE5582EB848}"/>
              </a:ext>
            </a:extLst>
          </p:cNvPr>
          <p:cNvGraphicFramePr/>
          <p:nvPr/>
        </p:nvGraphicFramePr>
        <p:xfrm>
          <a:off x="7339296" y="531845"/>
          <a:ext cx="4575895" cy="5449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6950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B10E76-587E-6933-16EF-71E903FD9880}"/>
              </a:ext>
            </a:extLst>
          </p:cNvPr>
          <p:cNvSpPr txBox="1"/>
          <p:nvPr/>
        </p:nvSpPr>
        <p:spPr>
          <a:xfrm>
            <a:off x="2573253" y="533640"/>
            <a:ext cx="704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Quick Peek at Male/Female Movies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7F5BB-74E6-6BFC-7848-D3959C3C6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48" y="1584132"/>
            <a:ext cx="3439005" cy="1781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F07EA2-FA47-07A4-7318-AF1EC469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670" y="1584132"/>
            <a:ext cx="6853342" cy="50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7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9C4FDF-1A6C-8006-340F-A54652770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510" y="1510199"/>
            <a:ext cx="6809393" cy="5164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2FA24-D79B-ECBE-8F71-AD48AD257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97" y="1510199"/>
            <a:ext cx="3572374" cy="1752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36AAED-04BB-09CD-2181-E898DE00F47F}"/>
              </a:ext>
            </a:extLst>
          </p:cNvPr>
          <p:cNvSpPr txBox="1"/>
          <p:nvPr/>
        </p:nvSpPr>
        <p:spPr>
          <a:xfrm>
            <a:off x="3366808" y="561920"/>
            <a:ext cx="545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about our Ensemble Movies?</a:t>
            </a:r>
          </a:p>
        </p:txBody>
      </p:sp>
    </p:spTree>
    <p:extLst>
      <p:ext uri="{BB962C8B-B14F-4D97-AF65-F5344CB8AC3E}">
        <p14:creationId xmlns:p14="http://schemas.microsoft.com/office/powerpoint/2010/main" val="408119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DCC4A5-0027-450C-C354-ED1BBF83A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77" y="1572389"/>
            <a:ext cx="3439005" cy="1714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C98882-318F-CDCF-5D90-AC5E1240F0B0}"/>
              </a:ext>
            </a:extLst>
          </p:cNvPr>
          <p:cNvSpPr txBox="1"/>
          <p:nvPr/>
        </p:nvSpPr>
        <p:spPr>
          <a:xfrm>
            <a:off x="3366808" y="561920"/>
            <a:ext cx="5458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if we look at just Diversity? </a:t>
            </a:r>
          </a:p>
          <a:p>
            <a:r>
              <a:rPr lang="en-US" sz="2400" dirty="0"/>
              <a:t>           …Or Lack thereof?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15C2D8-FB70-6984-C849-F1ABB265B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372" y="1572389"/>
            <a:ext cx="6523194" cy="486708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4CF9621-F9E6-993F-4723-658DFC45D0F1}"/>
              </a:ext>
            </a:extLst>
          </p:cNvPr>
          <p:cNvSpPr/>
          <p:nvPr/>
        </p:nvSpPr>
        <p:spPr>
          <a:xfrm>
            <a:off x="5132372" y="1440921"/>
            <a:ext cx="669303" cy="667499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F472B3-A25E-A414-921C-109B8B4A1CD0}"/>
              </a:ext>
            </a:extLst>
          </p:cNvPr>
          <p:cNvSpPr/>
          <p:nvPr/>
        </p:nvSpPr>
        <p:spPr>
          <a:xfrm>
            <a:off x="10986263" y="1440921"/>
            <a:ext cx="669303" cy="667499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6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C98882-318F-CDCF-5D90-AC5E1240F0B0}"/>
              </a:ext>
            </a:extLst>
          </p:cNvPr>
          <p:cNvSpPr txBox="1"/>
          <p:nvPr/>
        </p:nvSpPr>
        <p:spPr>
          <a:xfrm>
            <a:off x="4008682" y="599627"/>
            <a:ext cx="4174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about WITH Diversity?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69E51-2FE0-F6BE-D00F-0E4D56667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04" y="1662292"/>
            <a:ext cx="3334215" cy="1648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5D7E7-7C31-54B1-AFB5-82EB7747B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500" y="1662292"/>
            <a:ext cx="6781282" cy="494075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638935C-5522-5EBB-3B10-4E77E83B3B3C}"/>
              </a:ext>
            </a:extLst>
          </p:cNvPr>
          <p:cNvSpPr/>
          <p:nvPr/>
        </p:nvSpPr>
        <p:spPr>
          <a:xfrm>
            <a:off x="4911500" y="1431494"/>
            <a:ext cx="669303" cy="667499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9DFE6C-E6CD-F3C1-64F5-6C431D6811CA}"/>
              </a:ext>
            </a:extLst>
          </p:cNvPr>
          <p:cNvSpPr/>
          <p:nvPr/>
        </p:nvSpPr>
        <p:spPr>
          <a:xfrm>
            <a:off x="4911499" y="3929597"/>
            <a:ext cx="669303" cy="667499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F4A67D-43F7-53F6-238D-E08EE9EEEDE8}"/>
              </a:ext>
            </a:extLst>
          </p:cNvPr>
          <p:cNvSpPr/>
          <p:nvPr/>
        </p:nvSpPr>
        <p:spPr>
          <a:xfrm>
            <a:off x="10860529" y="1542060"/>
            <a:ext cx="941829" cy="840356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C98882-318F-CDCF-5D90-AC5E1240F0B0}"/>
              </a:ext>
            </a:extLst>
          </p:cNvPr>
          <p:cNvSpPr txBox="1"/>
          <p:nvPr/>
        </p:nvSpPr>
        <p:spPr>
          <a:xfrm>
            <a:off x="3159418" y="599627"/>
            <a:ext cx="6804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if we just STOP looking at Bar Graphs!?</a:t>
            </a:r>
          </a:p>
          <a:p>
            <a:r>
              <a:rPr lang="en-US" sz="2400" dirty="0"/>
              <a:t>                                  Woo…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43560-49AF-9B13-3536-F8D30FCD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94" y="1636386"/>
            <a:ext cx="2829320" cy="2095792"/>
          </a:xfrm>
          <a:prstGeom prst="rect">
            <a:avLst/>
          </a:prstGeom>
        </p:spPr>
      </p:pic>
      <p:pic>
        <p:nvPicPr>
          <p:cNvPr id="2050" name="Picture 2" descr="😮‍💨 Face Exhaling Emoji on Apple iOS 14.5">
            <a:extLst>
              <a:ext uri="{FF2B5EF4-FFF2-40B4-BE49-F238E27FC236}">
                <a16:creationId xmlns:a16="http://schemas.microsoft.com/office/drawing/2014/main" id="{3B5F911C-F096-A814-D192-9A6F144AB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920" y="1959988"/>
            <a:ext cx="3366155" cy="336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86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6FFC0F-2C1A-580B-5D75-8ABAD80F9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26" y="930284"/>
            <a:ext cx="3127047" cy="1946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AA8C37-7539-9A9C-3A4F-53B187D6AAD8}"/>
              </a:ext>
            </a:extLst>
          </p:cNvPr>
          <p:cNvSpPr txBox="1"/>
          <p:nvPr/>
        </p:nvSpPr>
        <p:spPr>
          <a:xfrm>
            <a:off x="747007" y="225174"/>
            <a:ext cx="438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need some new data...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ACB8D2-EB5B-A30D-8F04-79A8088C1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65" y="5378783"/>
            <a:ext cx="3965066" cy="1285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33C79-3A4E-62AB-69A0-80EEA2BE7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032" y="3850062"/>
            <a:ext cx="6455380" cy="8491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75ED81-038A-EA38-4797-784EBBD0C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036" y="1222356"/>
            <a:ext cx="3077004" cy="19433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2BE2F8-4BC6-BA53-40A2-2E522494F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3716" y="447222"/>
            <a:ext cx="2553056" cy="32484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4D8106-254C-D2A4-223E-01DB5BE7A3FA}"/>
              </a:ext>
            </a:extLst>
          </p:cNvPr>
          <p:cNvSpPr txBox="1"/>
          <p:nvPr/>
        </p:nvSpPr>
        <p:spPr>
          <a:xfrm>
            <a:off x="6573629" y="4984275"/>
            <a:ext cx="3191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getting messy!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B48AB5-D99F-C78F-CC10-072C0E3826A3}"/>
              </a:ext>
            </a:extLst>
          </p:cNvPr>
          <p:cNvSpPr txBox="1"/>
          <p:nvPr/>
        </p:nvSpPr>
        <p:spPr>
          <a:xfrm>
            <a:off x="3725473" y="905058"/>
            <a:ext cx="17359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About 200 records of selected films since 2016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9C29B7-2F5B-93E4-D976-5DB55FAD5ABB}"/>
              </a:ext>
            </a:extLst>
          </p:cNvPr>
          <p:cNvSpPr txBox="1"/>
          <p:nvPr/>
        </p:nvSpPr>
        <p:spPr>
          <a:xfrm>
            <a:off x="5632068" y="632512"/>
            <a:ext cx="3675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Back to the Database!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BB60D0-CC55-9FA0-7EF0-06E1A8ED0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88" y="2876711"/>
            <a:ext cx="5125165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0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FA4291-8F73-F3EC-94A2-AA829A2D4286}"/>
              </a:ext>
            </a:extLst>
          </p:cNvPr>
          <p:cNvSpPr txBox="1"/>
          <p:nvPr/>
        </p:nvSpPr>
        <p:spPr>
          <a:xfrm>
            <a:off x="472911" y="231981"/>
            <a:ext cx="6513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were able to get some Diversity Scores</a:t>
            </a:r>
          </a:p>
          <a:p>
            <a:r>
              <a:rPr lang="en-US" sz="2400" dirty="0"/>
              <a:t>                           Let’s Scatter!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28900-2A01-B6DD-6118-0E0E9AC2D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94" y="1636386"/>
            <a:ext cx="2829320" cy="2095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A7239E-768B-AC3E-CF7D-DBF178F51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702" y="652388"/>
            <a:ext cx="5739772" cy="6159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467AEA-7BDC-7D3A-8102-805B3FF6F759}"/>
              </a:ext>
            </a:extLst>
          </p:cNvPr>
          <p:cNvSpPr txBox="1"/>
          <p:nvPr/>
        </p:nvSpPr>
        <p:spPr>
          <a:xfrm>
            <a:off x="165990" y="3811012"/>
            <a:ext cx="49657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Hmmm…Not a lot of data left with these more recent Databases joined in.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A few outliers present. </a:t>
            </a:r>
          </a:p>
          <a:p>
            <a:endParaRPr lang="en-US" sz="2400" dirty="0"/>
          </a:p>
          <a:p>
            <a:r>
              <a:rPr lang="en-US" sz="2400" dirty="0"/>
              <a:t>Some positively moving lines regarding Diversity though!</a:t>
            </a:r>
          </a:p>
        </p:txBody>
      </p:sp>
    </p:spTree>
    <p:extLst>
      <p:ext uri="{BB962C8B-B14F-4D97-AF65-F5344CB8AC3E}">
        <p14:creationId xmlns:p14="http://schemas.microsoft.com/office/powerpoint/2010/main" val="415332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FFD619-C365-D221-335E-2B28074C1A46}"/>
              </a:ext>
            </a:extLst>
          </p:cNvPr>
          <p:cNvSpPr txBox="1"/>
          <p:nvPr/>
        </p:nvSpPr>
        <p:spPr>
          <a:xfrm>
            <a:off x="0" y="241407"/>
            <a:ext cx="6513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Inflation Adjusted Domestic Box Shows </a:t>
            </a:r>
          </a:p>
          <a:p>
            <a:r>
              <a:rPr lang="en-US" sz="2400" dirty="0"/>
              <a:t>     Some increases in correlation…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82AC6-EAB9-2385-5C11-8E853C5BB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25863"/>
            <a:ext cx="5679575" cy="5976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9E46BA-D7C4-84CF-D79C-BE2B908A5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25" y="1333208"/>
            <a:ext cx="2829320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8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FFD619-C365-D221-335E-2B28074C1A46}"/>
              </a:ext>
            </a:extLst>
          </p:cNvPr>
          <p:cNvSpPr txBox="1"/>
          <p:nvPr/>
        </p:nvSpPr>
        <p:spPr>
          <a:xfrm>
            <a:off x="188536" y="477078"/>
            <a:ext cx="6513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remove the 2 Infinity Wars movies as outliers…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4C4384-CE78-F897-DBD7-5A4ADC0ED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19" y="1500935"/>
            <a:ext cx="4134427" cy="1152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1E1603-BAE3-46CF-BCA2-35EA92868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448" y="1500935"/>
            <a:ext cx="6258798" cy="52109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FE369B-1EA5-153F-26C4-5F5B28EBE4AD}"/>
              </a:ext>
            </a:extLst>
          </p:cNvPr>
          <p:cNvSpPr txBox="1"/>
          <p:nvPr/>
        </p:nvSpPr>
        <p:spPr>
          <a:xfrm>
            <a:off x="267819" y="4204380"/>
            <a:ext cx="4788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Hey that’s starting to look like some serious correlation!</a:t>
            </a:r>
          </a:p>
        </p:txBody>
      </p:sp>
    </p:spTree>
    <p:extLst>
      <p:ext uri="{BB962C8B-B14F-4D97-AF65-F5344CB8AC3E}">
        <p14:creationId xmlns:p14="http://schemas.microsoft.com/office/powerpoint/2010/main" val="10400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8B0C0C-7569-5DBF-9FFA-24513D60F663}"/>
              </a:ext>
            </a:extLst>
          </p:cNvPr>
          <p:cNvSpPr txBox="1"/>
          <p:nvPr/>
        </p:nvSpPr>
        <p:spPr>
          <a:xfrm>
            <a:off x="472911" y="231981"/>
            <a:ext cx="6513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Okay let’s zoom out and see how our Diversity Theory stacks up for all Action movies (-IW) with a Diversity Score!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FE401-AFC7-9624-931E-3445DD10F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6" y="1622296"/>
            <a:ext cx="3124636" cy="2086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14607C-13C1-18A5-7EFE-A1BCF03EE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362" y="1622296"/>
            <a:ext cx="6163535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3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8E61-6215-116C-7DE5-CA80B054E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176" y="685800"/>
            <a:ext cx="6770462" cy="1268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DICTIONARY WORDS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8B589-FD7D-2D0C-B30C-87AFCDABD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8076" y="2395056"/>
            <a:ext cx="6167930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b="1" dirty="0"/>
              <a:t>ROI </a:t>
            </a:r>
            <a:r>
              <a:rPr lang="en-US" sz="2100" dirty="0"/>
              <a:t>-  Return on Investment</a:t>
            </a:r>
          </a:p>
          <a:p>
            <a:r>
              <a:rPr lang="en-US" sz="2100" b="1" dirty="0"/>
              <a:t>PROI</a:t>
            </a:r>
            <a:r>
              <a:rPr lang="en-US" sz="2100" dirty="0"/>
              <a:t> – Percentage of Return on Investment </a:t>
            </a:r>
          </a:p>
        </p:txBody>
      </p:sp>
      <p:pic>
        <p:nvPicPr>
          <p:cNvPr id="5" name="Picture 4" descr="A person holding a guitar&#10;&#10;Description automatically generated with medium confidence">
            <a:extLst>
              <a:ext uri="{FF2B5EF4-FFF2-40B4-BE49-F238E27FC236}">
                <a16:creationId xmlns:a16="http://schemas.microsoft.com/office/drawing/2014/main" id="{E03950D3-A7A0-5076-F554-B82805CFA8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9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533939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C2645E-F197-8989-50B3-9351639E9A3B}"/>
              </a:ext>
            </a:extLst>
          </p:cNvPr>
          <p:cNvSpPr txBox="1"/>
          <p:nvPr/>
        </p:nvSpPr>
        <p:spPr>
          <a:xfrm>
            <a:off x="956535" y="232627"/>
            <a:ext cx="10765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there’s the rub… Diversity could be a ticket to a bigger payday, at least in Action and Superhero movies!  </a:t>
            </a:r>
          </a:p>
          <a:p>
            <a:endParaRPr lang="en-US" sz="2400" dirty="0"/>
          </a:p>
          <a:p>
            <a:r>
              <a:rPr lang="en-US" sz="2400" dirty="0"/>
              <a:t>                                 Other studies seem to agree.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33739-786C-4DCE-203A-C70BC30D5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50" y="1802287"/>
            <a:ext cx="4591295" cy="2601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25B82-15B0-D771-2252-750A8DC19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289" y="1802287"/>
            <a:ext cx="6564210" cy="2795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82DF07-22D8-FD9E-F3E2-3A68FC0DF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835" y="4828430"/>
            <a:ext cx="8117348" cy="1745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4807C5-D065-7387-CF1D-79383E21D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0" y="3002891"/>
            <a:ext cx="5064395" cy="1798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08E0-68FA-5226-21CA-BA648290A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509" y="2141153"/>
            <a:ext cx="6441360" cy="381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580708-BE78-E051-EEFB-6A1D18200D4B}"/>
              </a:ext>
            </a:extLst>
          </p:cNvPr>
          <p:cNvSpPr txBox="1"/>
          <p:nvPr/>
        </p:nvSpPr>
        <p:spPr>
          <a:xfrm>
            <a:off x="1113576" y="190123"/>
            <a:ext cx="9469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Finally, let’s take our model and try to predict the outcome of a future film using a Decision Tree!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F9EE58-1AE3-EC4A-8B44-CBFE1502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983" y="1412782"/>
            <a:ext cx="3769189" cy="3573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FDE45-9DDE-93C1-82E4-08AEE3ABB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6" y="1420831"/>
            <a:ext cx="3769189" cy="3565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59DEF9-5185-559D-E36D-3F6F62CF4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759" y="1420831"/>
            <a:ext cx="3769190" cy="3566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81A07C-8E7D-0754-E0C1-8AE0C53E7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576" y="5168767"/>
            <a:ext cx="6167548" cy="13571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32909D-849F-CAE1-43FA-668C3D163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549" y="5168767"/>
            <a:ext cx="4286848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0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EC3C2F-B64D-F60F-61D2-D716CB217F7B}"/>
              </a:ext>
            </a:extLst>
          </p:cNvPr>
          <p:cNvSpPr txBox="1"/>
          <p:nvPr/>
        </p:nvSpPr>
        <p:spPr>
          <a:xfrm>
            <a:off x="2215299" y="452487"/>
            <a:ext cx="81070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Review:</a:t>
            </a:r>
          </a:p>
          <a:p>
            <a:r>
              <a:rPr lang="en-US" dirty="0"/>
              <a:t> - Utilizing various databases such as IMDB, Numbers, </a:t>
            </a:r>
            <a:r>
              <a:rPr lang="en-US" dirty="0" err="1"/>
              <a:t>Mediaversity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 - And skills with DB Browser, SQL, Orange, Excel, and Google-fu along with analytics knowledge garnered along the way in bootcamp…</a:t>
            </a:r>
          </a:p>
          <a:p>
            <a:endParaRPr lang="en-US" dirty="0"/>
          </a:p>
          <a:p>
            <a:r>
              <a:rPr lang="en-US" dirty="0"/>
              <a:t> - We Downloaded, Scraped, Queried, Explored, Cleaned, Computed, Filled in Some Blanks, Explored again…and again.</a:t>
            </a:r>
          </a:p>
          <a:p>
            <a:endParaRPr lang="en-US" dirty="0"/>
          </a:p>
          <a:p>
            <a:r>
              <a:rPr lang="en-US" dirty="0"/>
              <a:t> - And found some (hopefully) satisfactory ways to impress upon you that Superhero movies continue to be a big money maker in Hollywood, especially Live Action films! And Diversity could be a key contributor to increased profitability in Superhero movies, and other media alike. </a:t>
            </a:r>
          </a:p>
          <a:p>
            <a:endParaRPr lang="en-US" dirty="0"/>
          </a:p>
          <a:p>
            <a:r>
              <a:rPr lang="en-US" dirty="0"/>
              <a:t>Although we do confess there is plenty of work left to do on the subject, we learned a lot about plugging ahead, learning on the fly, and how to be better organized next time!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5400" dirty="0"/>
              <a:t>          Questions</a:t>
            </a:r>
            <a:r>
              <a:rPr lang="en-US" sz="4400" dirty="0"/>
              <a:t>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2554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BE1427-2870-825D-037A-B2D272F3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329" y="265415"/>
            <a:ext cx="11047375" cy="642720"/>
          </a:xfrm>
        </p:spPr>
        <p:txBody>
          <a:bodyPr>
            <a:normAutofit/>
          </a:bodyPr>
          <a:lstStyle/>
          <a:p>
            <a:r>
              <a:rPr lang="en-US" sz="3000" dirty="0"/>
              <a:t>Data import and extraction FROM EXCEL TO SQL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B1D9DA-7FA0-1F2D-E830-5FE2DA901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6329" y="1002872"/>
            <a:ext cx="8534400" cy="40713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Action movie type report &amp; ROI formulas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A28DC-D8B4-CABC-39E8-6F12644B1AFA}"/>
              </a:ext>
            </a:extLst>
          </p:cNvPr>
          <p:cNvSpPr txBox="1"/>
          <p:nvPr/>
        </p:nvSpPr>
        <p:spPr>
          <a:xfrm>
            <a:off x="866329" y="2810392"/>
            <a:ext cx="526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 Hero movie report</a:t>
            </a:r>
          </a:p>
        </p:txBody>
      </p:sp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1DF2F9F8-5532-5A41-0768-B0159DA9D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53" y="3216714"/>
            <a:ext cx="8593861" cy="11461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1AA736-AE52-77BA-84CC-02E07E2993C7}"/>
              </a:ext>
            </a:extLst>
          </p:cNvPr>
          <p:cNvSpPr txBox="1"/>
          <p:nvPr/>
        </p:nvSpPr>
        <p:spPr>
          <a:xfrm>
            <a:off x="866329" y="4457328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JOINED REPORTS IN SQL</a:t>
            </a:r>
          </a:p>
        </p:txBody>
      </p:sp>
      <p:pic>
        <p:nvPicPr>
          <p:cNvPr id="22" name="Picture 2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84BDFE-B780-5F4B-0225-38E4514B3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53" y="4916873"/>
            <a:ext cx="8523762" cy="1473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D85EE3-A12D-481B-7EE8-CEFD6C37B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53" y="1362141"/>
            <a:ext cx="8593861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56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A3F1A2-3EF6-EC63-97E9-773E2E2205BC}"/>
              </a:ext>
            </a:extLst>
          </p:cNvPr>
          <p:cNvSpPr txBox="1"/>
          <p:nvPr/>
        </p:nvSpPr>
        <p:spPr>
          <a:xfrm>
            <a:off x="2107355" y="368409"/>
            <a:ext cx="75639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FROM EXCEL AND SQL IMPORTED REPORT IN PYTHON TOOL - ORANGE</a:t>
            </a:r>
          </a:p>
        </p:txBody>
      </p:sp>
      <p:pic>
        <p:nvPicPr>
          <p:cNvPr id="30" name="Picture 29" descr="Diagram&#10;&#10;Description automatically generated with low confidence">
            <a:extLst>
              <a:ext uri="{FF2B5EF4-FFF2-40B4-BE49-F238E27FC236}">
                <a16:creationId xmlns:a16="http://schemas.microsoft.com/office/drawing/2014/main" id="{5807BC41-D6E7-9264-35B4-D5299ABD2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355" y="1791596"/>
            <a:ext cx="7563906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87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60CFB4-3F6E-4202-EA19-AA3738DA6FF4}"/>
              </a:ext>
            </a:extLst>
          </p:cNvPr>
          <p:cNvSpPr txBox="1"/>
          <p:nvPr/>
        </p:nvSpPr>
        <p:spPr>
          <a:xfrm>
            <a:off x="571024" y="2502188"/>
            <a:ext cx="4133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Action movies profits Domestic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D514169-CE7E-4CF2-0F32-6B938AD33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321" y="723393"/>
            <a:ext cx="7988169" cy="1286562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55CA404F-5680-B38B-E877-C19F40383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0" y="3001521"/>
            <a:ext cx="3937766" cy="3524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852746-69EB-3F27-60CB-FC406A8F6E8A}"/>
              </a:ext>
            </a:extLst>
          </p:cNvPr>
          <p:cNvSpPr txBox="1"/>
          <p:nvPr/>
        </p:nvSpPr>
        <p:spPr>
          <a:xfrm>
            <a:off x="5427519" y="2502188"/>
            <a:ext cx="4572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Action movies profits Worldwide </a:t>
            </a:r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9C811DA7-75C5-7469-F535-592E8DF5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519" y="3001522"/>
            <a:ext cx="3937766" cy="36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62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A3F1A2-3EF6-EC63-97E9-773E2E2205BC}"/>
              </a:ext>
            </a:extLst>
          </p:cNvPr>
          <p:cNvSpPr txBox="1"/>
          <p:nvPr/>
        </p:nvSpPr>
        <p:spPr>
          <a:xfrm>
            <a:off x="2311842" y="381662"/>
            <a:ext cx="661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8F0FA6B-B7DD-3122-05E8-BD24712F5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237" y="368410"/>
            <a:ext cx="7183765" cy="1442833"/>
          </a:xfrm>
          <a:prstGeom prst="rect">
            <a:avLst/>
          </a:prstGeom>
        </p:spPr>
      </p:pic>
      <p:pic>
        <p:nvPicPr>
          <p:cNvPr id="22" name="Picture 21" descr="Chart, bar chart, histogram&#10;&#10;Description automatically generated">
            <a:extLst>
              <a:ext uri="{FF2B5EF4-FFF2-40B4-BE49-F238E27FC236}">
                <a16:creationId xmlns:a16="http://schemas.microsoft.com/office/drawing/2014/main" id="{2D926D91-7BF1-CD70-FF02-17807B5E5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31" y="2925636"/>
            <a:ext cx="3617273" cy="3735149"/>
          </a:xfrm>
          <a:prstGeom prst="rect">
            <a:avLst/>
          </a:prstGeom>
        </p:spPr>
      </p:pic>
      <p:pic>
        <p:nvPicPr>
          <p:cNvPr id="26" name="Picture 25" descr="Chart, bar chart&#10;&#10;Description automatically generated">
            <a:extLst>
              <a:ext uri="{FF2B5EF4-FFF2-40B4-BE49-F238E27FC236}">
                <a16:creationId xmlns:a16="http://schemas.microsoft.com/office/drawing/2014/main" id="{983915D8-8F7F-88F9-3928-A4D1B82F5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77" y="2899996"/>
            <a:ext cx="3295836" cy="3735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CB4543-1D8A-77E6-BD4F-F1624C05DF85}"/>
              </a:ext>
            </a:extLst>
          </p:cNvPr>
          <p:cNvSpPr txBox="1"/>
          <p:nvPr/>
        </p:nvSpPr>
        <p:spPr>
          <a:xfrm>
            <a:off x="5487726" y="2238683"/>
            <a:ext cx="3438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Action movies profits by Action Movie Types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C53008-3609-76CB-8870-850BC5FD856A}"/>
              </a:ext>
            </a:extLst>
          </p:cNvPr>
          <p:cNvSpPr txBox="1"/>
          <p:nvPr/>
        </p:nvSpPr>
        <p:spPr>
          <a:xfrm>
            <a:off x="835357" y="2192110"/>
            <a:ext cx="3438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Action movies profits based on Earnings</a:t>
            </a:r>
          </a:p>
        </p:txBody>
      </p:sp>
    </p:spTree>
    <p:extLst>
      <p:ext uri="{BB962C8B-B14F-4D97-AF65-F5344CB8AC3E}">
        <p14:creationId xmlns:p14="http://schemas.microsoft.com/office/powerpoint/2010/main" val="2872926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16601E2-A0F6-6C27-F63A-66B24F76A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520" y="176600"/>
            <a:ext cx="5392925" cy="1227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DA8B7C-C48B-D939-A4CD-C79797CB0645}"/>
              </a:ext>
            </a:extLst>
          </p:cNvPr>
          <p:cNvSpPr txBox="1"/>
          <p:nvPr/>
        </p:nvSpPr>
        <p:spPr>
          <a:xfrm>
            <a:off x="6701051" y="2505670"/>
            <a:ext cx="482384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Actions movies profit influenced by following factors: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Inflation Adjustment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Average Ratings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Theatrical Eng.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Opening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Breakeven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 Year</a:t>
            </a:r>
          </a:p>
          <a:p>
            <a:endParaRPr lang="en-US" dirty="0"/>
          </a:p>
        </p:txBody>
      </p:sp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7B5DF1CE-2473-8830-8A72-DB2C35CEE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3" y="1576759"/>
            <a:ext cx="5328859" cy="49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26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1128</Words>
  <Application>Microsoft Macintosh PowerPoint</Application>
  <PresentationFormat>Widescreen</PresentationFormat>
  <Paragraphs>134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Wingdings 3</vt:lpstr>
      <vt:lpstr>Office Theme</vt:lpstr>
      <vt:lpstr>Team Alpha</vt:lpstr>
      <vt:lpstr>Problem Statement</vt:lpstr>
      <vt:lpstr>PowerPoint Presentation</vt:lpstr>
      <vt:lpstr>DICTIONARY WORDS</vt:lpstr>
      <vt:lpstr>Data import and extraction FROM EXCEL TO 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Superhero Movies</vt:lpstr>
      <vt:lpstr>Collecting Data</vt:lpstr>
      <vt:lpstr>Adding Data from Different Source</vt:lpstr>
      <vt:lpstr>Created a Database</vt:lpstr>
      <vt:lpstr>SQL Calls</vt:lpstr>
      <vt:lpstr>Orange</vt:lpstr>
      <vt:lpstr>Orange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Superhero Movies</dc:title>
  <dc:creator>Arturo Benitez</dc:creator>
  <cp:lastModifiedBy>Arturo Benitez</cp:lastModifiedBy>
  <cp:revision>14</cp:revision>
  <dcterms:created xsi:type="dcterms:W3CDTF">2022-07-14T03:54:29Z</dcterms:created>
  <dcterms:modified xsi:type="dcterms:W3CDTF">2022-07-24T22:22:35Z</dcterms:modified>
</cp:coreProperties>
</file>